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78" r:id="rId8"/>
    <p:sldId id="269" r:id="rId9"/>
    <p:sldId id="279" r:id="rId10"/>
    <p:sldId id="280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81" r:id="rId21"/>
    <p:sldId id="283" r:id="rId22"/>
    <p:sldId id="284" r:id="rId23"/>
    <p:sldId id="285" r:id="rId24"/>
    <p:sldId id="287" r:id="rId25"/>
    <p:sldId id="286" r:id="rId26"/>
    <p:sldId id="302" r:id="rId27"/>
    <p:sldId id="274" r:id="rId28"/>
    <p:sldId id="307" r:id="rId29"/>
    <p:sldId id="300" r:id="rId30"/>
    <p:sldId id="273" r:id="rId31"/>
    <p:sldId id="294" r:id="rId32"/>
    <p:sldId id="288" r:id="rId33"/>
    <p:sldId id="289" r:id="rId34"/>
    <p:sldId id="292" r:id="rId35"/>
    <p:sldId id="291" r:id="rId36"/>
    <p:sldId id="303" r:id="rId37"/>
    <p:sldId id="304" r:id="rId38"/>
    <p:sldId id="290" r:id="rId39"/>
    <p:sldId id="293" r:id="rId40"/>
    <p:sldId id="295" r:id="rId41"/>
    <p:sldId id="305" r:id="rId42"/>
    <p:sldId id="306" r:id="rId43"/>
    <p:sldId id="276" r:id="rId44"/>
    <p:sldId id="296" r:id="rId45"/>
    <p:sldId id="297" r:id="rId46"/>
    <p:sldId id="298" r:id="rId47"/>
    <p:sldId id="277" r:id="rId48"/>
    <p:sldId id="299" r:id="rId4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86A4E-23C9-4EB7-8986-7F2312FE38F2}" v="2444" dt="2021-06-07T19:58:53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6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9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0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1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8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75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4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2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12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IELAB_color_space" TargetMode="External"/><Relationship Id="rId3" Type="http://schemas.openxmlformats.org/officeDocument/2006/relationships/hyperlink" Target="https://en.wikipedia.org/wiki/Median_filter" TargetMode="External"/><Relationship Id="rId7" Type="http://schemas.openxmlformats.org/officeDocument/2006/relationships/hyperlink" Target="https://github.com/richzhang/colorization" TargetMode="External"/><Relationship Id="rId2" Type="http://schemas.openxmlformats.org/officeDocument/2006/relationships/hyperlink" Target="https://en.wikipedia.org/wiki/Wiener_fil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ySimpleGUI/PySimpleGUI-Photo-Colorizer" TargetMode="External"/><Relationship Id="rId11" Type="http://schemas.openxmlformats.org/officeDocument/2006/relationships/image" Target="../media/image74.svg"/><Relationship Id="rId5" Type="http://schemas.openxmlformats.org/officeDocument/2006/relationships/hyperlink" Target="https://www.tutorialspoint.com/dip/applications_and_usage.htm" TargetMode="External"/><Relationship Id="rId10" Type="http://schemas.openxmlformats.org/officeDocument/2006/relationships/image" Target="../media/image73.png"/><Relationship Id="rId4" Type="http://schemas.openxmlformats.org/officeDocument/2006/relationships/hyperlink" Target="https://docs.scipy.org/doc/scipy/reference/generated/scipy.signal.wiener.html" TargetMode="External"/><Relationship Id="rId9" Type="http://schemas.openxmlformats.org/officeDocument/2006/relationships/hyperlink" Target="https://www.pyimagesearch.com/2019/02/25/black-and-white-image-colorization-with-opencv-and-deep-learning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A951B98-0FF9-41DF-AA53-D881B7BE0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>
            <a:normAutofit/>
          </a:bodyPr>
          <a:lstStyle/>
          <a:p>
            <a:r>
              <a:rPr lang="pl-PL"/>
              <a:t>Odtwarzanie naturalnej kolorystyki na zdjęciach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A636AD4-0B8A-4FAA-9582-7C6CA275B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</p:spPr>
        <p:txBody>
          <a:bodyPr>
            <a:normAutofit/>
          </a:bodyPr>
          <a:lstStyle/>
          <a:p>
            <a:r>
              <a:rPr lang="pl-PL" dirty="0"/>
              <a:t>Maciej Chmiest</a:t>
            </a:r>
          </a:p>
          <a:p>
            <a:r>
              <a:rPr lang="pl-PL"/>
              <a:t>Jan Rajczyk</a:t>
            </a:r>
          </a:p>
        </p:txBody>
      </p:sp>
      <p:cxnSp>
        <p:nvCxnSpPr>
          <p:cNvPr id="59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9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DA68FCA-7063-46E5-94BF-EF090B273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" r="13588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1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794104-FED1-406F-AA36-B6BDDADB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a typeface="+mj-lt"/>
                <a:cs typeface="+mj-lt"/>
              </a:rPr>
              <a:t>GARŚĆ PRZYKŁADÓW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C6B4737-4864-4037-9ACB-A1454C96E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/>
              <a:t>Obraz oryginalny</a:t>
            </a:r>
          </a:p>
          <a:p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87A5FF9-E86B-4FCA-B60E-35CFA460AD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/>
              <a:t>Filtr medianowy z oknem 25x25</a:t>
            </a:r>
          </a:p>
          <a:p>
            <a:endParaRPr lang="pl-PL"/>
          </a:p>
        </p:txBody>
      </p:sp>
      <p:pic>
        <p:nvPicPr>
          <p:cNvPr id="6" name="Obraz 5" descr="Obraz zawierający ssak, kot, żbik, ryś&#10;&#10;Opis wygenerowany automatycznie">
            <a:extLst>
              <a:ext uri="{FF2B5EF4-FFF2-40B4-BE49-F238E27FC236}">
                <a16:creationId xmlns:a16="http://schemas.microsoft.com/office/drawing/2014/main" id="{64059E59-A0D5-4D62-A8B3-981CDFB4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19" y="2554008"/>
            <a:ext cx="3004622" cy="30046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216B7D-A845-44C0-BE39-CF6879BF9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4120" r="4559" b="9456"/>
          <a:stretch/>
        </p:blipFill>
        <p:spPr bwMode="auto">
          <a:xfrm>
            <a:off x="6332596" y="2553730"/>
            <a:ext cx="3004900" cy="30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7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C31336-34FB-46A2-9442-A76EF0DB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869120-A731-4A17-9B6E-8BBF8E3D44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679D3C-8196-4DC2-943F-FE6131B8FB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/>
              <a:t>Filtr medianowy z oknem 3x3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748CE2D-EB2D-40EA-BD39-8C719C97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507" y="2561292"/>
            <a:ext cx="2798926" cy="279795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85B1107-003B-4A9C-81E2-E1949C5C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6" y="2564475"/>
            <a:ext cx="2792210" cy="27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5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>
            <a:extLst>
              <a:ext uri="{FF2B5EF4-FFF2-40B4-BE49-F238E27FC236}">
                <a16:creationId xmlns:a16="http://schemas.microsoft.com/office/drawing/2014/main" id="{47F60650-94E1-4101-B55D-ED4CF3AFA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11" name="Symbol zastępczy zawartości 10">
            <a:extLst>
              <a:ext uri="{FF2B5EF4-FFF2-40B4-BE49-F238E27FC236}">
                <a16:creationId xmlns:a16="http://schemas.microsoft.com/office/drawing/2014/main" id="{C4C73960-AE3A-40E7-B1D4-8E21B30506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/>
              <a:t>Obraz oryginalny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C0902C1-7A90-45FC-AF58-C4E6D94E7E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/>
              <a:t>Filtr medianowy z oknem 5x5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81B1DC5-D3E7-46F5-A851-2DCF2898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34" y="2563466"/>
            <a:ext cx="2792210" cy="2794772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69AA93E-7234-4B3E-998C-426BCA4EE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6" t="3879" r="2713" b="9230"/>
          <a:stretch/>
        </p:blipFill>
        <p:spPr>
          <a:xfrm>
            <a:off x="6332150" y="2558403"/>
            <a:ext cx="2797801" cy="27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5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9319CB20-DC8F-4389-B49E-3A759C6D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5A74B21-B313-491E-9165-6D248F4C4B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/>
              <a:t>Obraz oryginalny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AACF6F4F-CC3D-40F7-820F-AC38F571C2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/>
              <a:t>Filtr medianowy z oknem 9x9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B701E93-5C5D-44FC-80A4-328A062C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30" y="2564497"/>
            <a:ext cx="2792210" cy="2794772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D49357A-7CC6-4FC9-8CA9-8D60A6459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45" t="4307" r="1874" b="9657"/>
          <a:stretch/>
        </p:blipFill>
        <p:spPr>
          <a:xfrm>
            <a:off x="6328335" y="2564497"/>
            <a:ext cx="2799974" cy="27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8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B5EFF37A-B658-4E21-A72A-435AE18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FILTR WIENERA</a:t>
            </a:r>
          </a:p>
        </p:txBody>
      </p:sp>
      <p:pic>
        <p:nvPicPr>
          <p:cNvPr id="10" name="Symbol zastępczy zawartości 9" descr="Obraz zawierający mężczyzna, osoba, krawat, ściana&#10;&#10;Opis wygenerowany automatycznie">
            <a:extLst>
              <a:ext uri="{FF2B5EF4-FFF2-40B4-BE49-F238E27FC236}">
                <a16:creationId xmlns:a16="http://schemas.microsoft.com/office/drawing/2014/main" id="{89675168-67F5-40C5-9CD7-BC6646060D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28684"/>
            <a:ext cx="5072340" cy="2851439"/>
          </a:xfr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4B364D-C844-457D-9336-D04FBE000B4E}"/>
              </a:ext>
            </a:extLst>
          </p:cNvPr>
          <p:cNvSpPr txBox="1"/>
          <p:nvPr/>
        </p:nvSpPr>
        <p:spPr>
          <a:xfrm>
            <a:off x="7290697" y="5171440"/>
            <a:ext cx="418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latin typeface="+mj-lt"/>
              </a:rPr>
              <a:t>Norbert Wiener (1894 – 1964)</a:t>
            </a:r>
          </a:p>
        </p:txBody>
      </p:sp>
      <p:pic>
        <p:nvPicPr>
          <p:cNvPr id="1026" name="Picture 2" descr="Wiener Filter Matlab Code | download free open source Matlab toolbox,  matlab code, matlab source code">
            <a:extLst>
              <a:ext uri="{FF2B5EF4-FFF2-40B4-BE49-F238E27FC236}">
                <a16:creationId xmlns:a16="http://schemas.microsoft.com/office/drawing/2014/main" id="{B49A1430-6CD0-4DA6-A0B4-D64218D8AA5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58" y="2967219"/>
            <a:ext cx="41910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924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550ABD57-3FEF-41AB-836C-7CA7E4E0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FILTR WIENERA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ymbol zastępczy zawartości 5">
                <a:extLst>
                  <a:ext uri="{FF2B5EF4-FFF2-40B4-BE49-F238E27FC236}">
                    <a16:creationId xmlns:a16="http://schemas.microsoft.com/office/drawing/2014/main" id="{B92BAE00-78C0-417E-8203-D83B21482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sz="1800"/>
                  <a:t>Wartość piksela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pl-PL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pl-PL" sz="1800"/>
                  <a:t> dana jest wzorem: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l-PL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pl-PL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l-PL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l-P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pl-P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pl-P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l-PL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l-PL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pl-PL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pl-P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pl-P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pl-PL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pl-PL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l-PL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pl-PL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l-PL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pl-PL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pl-PL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l-PL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pl-PL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pl-PL" sz="3200"/>
                  <a:t>,</a:t>
                </a:r>
              </a:p>
              <a:p>
                <a:pPr marL="0" indent="0">
                  <a:buNone/>
                </a:pPr>
                <a:r>
                  <a:rPr lang="pl-PL" sz="1800"/>
                  <a:t>gdzie:</a:t>
                </a:r>
              </a:p>
              <a:p>
                <a14:m>
                  <m:oMath xmlns:m="http://schemas.openxmlformats.org/officeDocument/2006/math">
                    <m:r>
                      <a:rPr lang="pl-PL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pl-P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1800"/>
                  <a:t>– wartość oczekiwana z okna piksela,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l-PL" sz="1800"/>
                  <a:t> - wariancja z okna piksela,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l-PL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l-PL" sz="1800"/>
                  <a:t> - wariancja szumu.</a:t>
                </a:r>
              </a:p>
            </p:txBody>
          </p:sp>
        </mc:Choice>
        <mc:Fallback xmlns="">
          <p:sp>
            <p:nvSpPr>
              <p:cNvPr id="6" name="Symbol zastępczy zawartości 5">
                <a:extLst>
                  <a:ext uri="{FF2B5EF4-FFF2-40B4-BE49-F238E27FC236}">
                    <a16:creationId xmlns:a16="http://schemas.microsoft.com/office/drawing/2014/main" id="{B92BAE00-78C0-417E-8203-D83B21482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667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BF1EEB-4703-46CA-8F2B-324A8787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Pseudokod oraz złożoność obliczeniowa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E5E2DDD3-609F-4487-9D34-42940EF914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1363" y="2643257"/>
            <a:ext cx="4553585" cy="234347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>
                <a:extLst>
                  <a:ext uri="{FF2B5EF4-FFF2-40B4-BE49-F238E27FC236}">
                    <a16:creationId xmlns:a16="http://schemas.microsoft.com/office/drawing/2014/main" id="{E1AB38D9-541F-4E67-A08F-5E360B5D73A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pl-PL"/>
                  <a:t>Podobnie jak w algorytmie medianowym znowu musimy przetworzyć każdy piksel. Dodatkowo dla każdego piksela musimy obliczyć wartość oczekiwaną i wariancję elementów należących do </a:t>
                </a:r>
                <a:r>
                  <a:rPr lang="pl-PL" i="1"/>
                  <a:t>jego okna </a:t>
                </a:r>
                <a:r>
                  <a:rPr lang="pl-PL"/>
                  <a:t>oraz kwadrat wariancji szumu. Razem daje to złożoność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l-P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/>
                  <a:t>, gdzie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l-PL"/>
                  <a:t> jest rozmiarem obrazu, zaś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l-PL"/>
                  <a:t> rozmiarem okna.</a:t>
                </a:r>
              </a:p>
            </p:txBody>
          </p:sp>
        </mc:Choice>
        <mc:Fallback xmlns="">
          <p:sp>
            <p:nvSpPr>
              <p:cNvPr id="5" name="Symbol zastępczy zawartości 4">
                <a:extLst>
                  <a:ext uri="{FF2B5EF4-FFF2-40B4-BE49-F238E27FC236}">
                    <a16:creationId xmlns:a16="http://schemas.microsoft.com/office/drawing/2014/main" id="{E1AB38D9-541F-4E67-A08F-5E360B5D7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74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719940-0EFA-4E50-AB71-D993DBA2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46A9E8E-9871-4971-9B7C-DCC7C3FD4A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oryginalny</a:t>
            </a:r>
          </a:p>
          <a:p>
            <a:endParaRPr lang="pl-PL" sz="180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421AE42-61DE-480A-A1D9-83BFED7640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Filtr Wienera z oknem 5x5</a:t>
            </a:r>
          </a:p>
        </p:txBody>
      </p:sp>
      <p:pic>
        <p:nvPicPr>
          <p:cNvPr id="6" name="Obraz 6" descr="Obraz zawierający ssak, kot, ryś, żbik&#10;&#10;Opis wygenerowany automatycznie">
            <a:extLst>
              <a:ext uri="{FF2B5EF4-FFF2-40B4-BE49-F238E27FC236}">
                <a16:creationId xmlns:a16="http://schemas.microsoft.com/office/drawing/2014/main" id="{5699339E-460F-49AC-8D4D-71DF8BFC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676525"/>
            <a:ext cx="2743200" cy="2743200"/>
          </a:xfrm>
          <a:prstGeom prst="rect">
            <a:avLst/>
          </a:prstGeom>
        </p:spPr>
      </p:pic>
      <p:pic>
        <p:nvPicPr>
          <p:cNvPr id="8" name="Obraz 8" descr="Obraz zawierający kot, ssak, żbik, ryś&#10;&#10;Opis wygenerowany automatycznie">
            <a:extLst>
              <a:ext uri="{FF2B5EF4-FFF2-40B4-BE49-F238E27FC236}">
                <a16:creationId xmlns:a16="http://schemas.microsoft.com/office/drawing/2014/main" id="{7464E542-91E2-4B14-8ABC-74EB181A7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6765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52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59496D-DFC7-4946-8666-D9AA5791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CEE4D7C-7859-4A56-B4EB-6D93259D3B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DA073A-CFCD-4A36-9487-E93862529B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Filtr Wienera z oknem 15x15</a:t>
            </a:r>
          </a:p>
        </p:txBody>
      </p:sp>
      <p:pic>
        <p:nvPicPr>
          <p:cNvPr id="6" name="Obraz 6" descr="Obraz zawierający ssak, kot, ryś, żbik&#10;&#10;Opis wygenerowany automatycznie">
            <a:extLst>
              <a:ext uri="{FF2B5EF4-FFF2-40B4-BE49-F238E27FC236}">
                <a16:creationId xmlns:a16="http://schemas.microsoft.com/office/drawing/2014/main" id="{4FD8C0DB-173E-4E5A-ADE6-961D28D1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676525"/>
            <a:ext cx="2743200" cy="2743200"/>
          </a:xfrm>
          <a:prstGeom prst="rect">
            <a:avLst/>
          </a:prstGeom>
        </p:spPr>
      </p:pic>
      <p:pic>
        <p:nvPicPr>
          <p:cNvPr id="7" name="Obraz 7" descr="Obraz zawierający kot, kot domowy, ssak, wpatrywanie się&#10;&#10;Opis wygenerowany automatycznie">
            <a:extLst>
              <a:ext uri="{FF2B5EF4-FFF2-40B4-BE49-F238E27FC236}">
                <a16:creationId xmlns:a16="http://schemas.microsoft.com/office/drawing/2014/main" id="{6C0133CF-E185-4321-9011-F79619E9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6765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504B9-6BAB-4711-A054-20105A28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BED7F6-91C9-4D28-81B0-DB7B515A6E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D1F408-E9C7-4A54-B488-B2EA0409B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Filtr Wienera z oknem 25x25</a:t>
            </a:r>
          </a:p>
        </p:txBody>
      </p:sp>
      <p:pic>
        <p:nvPicPr>
          <p:cNvPr id="6" name="Obraz 6" descr="Obraz zawierający ssak, kot, ryś, żbik&#10;&#10;Opis wygenerowany automatycznie">
            <a:extLst>
              <a:ext uri="{FF2B5EF4-FFF2-40B4-BE49-F238E27FC236}">
                <a16:creationId xmlns:a16="http://schemas.microsoft.com/office/drawing/2014/main" id="{35497C8F-C45A-4E11-8278-D5197CDD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676525"/>
            <a:ext cx="2743200" cy="2743200"/>
          </a:xfrm>
          <a:prstGeom prst="rect">
            <a:avLst/>
          </a:prstGeom>
        </p:spPr>
      </p:pic>
      <p:pic>
        <p:nvPicPr>
          <p:cNvPr id="7" name="Obraz 7" descr="Obraz zawierający kot, ssak, kot domowy, wpatrywanie się&#10;&#10;Opis wygenerowany automatycznie">
            <a:extLst>
              <a:ext uri="{FF2B5EF4-FFF2-40B4-BE49-F238E27FC236}">
                <a16:creationId xmlns:a16="http://schemas.microsoft.com/office/drawing/2014/main" id="{FDD843B7-2417-4E94-B984-41A075806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6765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8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40A1-EBEB-4817-8F44-4E482814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Wstęp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A7A5F1-88D2-46D3-9DC8-4390055A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1800">
                <a:latin typeface="+mj-lt"/>
              </a:rPr>
              <a:t>Częstym problemem związanym z cyfrowym przetwarzaniem sygnałów (czy to dźwięków czy też obrazów) jest problem zakłóceń, z jakimi są one przez nas odbierane.  Taką sytuację, w której pewien oryginalny sygnał zostaje </a:t>
            </a:r>
            <a:r>
              <a:rPr lang="pl-PL" sz="1800" i="1">
                <a:latin typeface="+mj-lt"/>
              </a:rPr>
              <a:t>zmodyfikowany </a:t>
            </a:r>
            <a:r>
              <a:rPr lang="pl-PL" sz="1800">
                <a:latin typeface="+mj-lt"/>
              </a:rPr>
              <a:t>przez inny (nazywany szumem) nazywa się konwolucją (splotem). W naszej prezentacji zajmiemy się problemem dekonwolucji, a więc procesem służącym odfiltrowaniu szumu celem uzyskania sygnału jak najbardziej zbliżonego do oryginalnego. Pokażemy następujące sposoby, które są pomocne przy problemie dekonwolucji: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800">
                <a:latin typeface="+mj-lt"/>
              </a:rPr>
              <a:t>Filtr medianowy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800">
                <a:latin typeface="+mj-lt"/>
              </a:rPr>
              <a:t>Filtr Wienera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1800">
                <a:latin typeface="+mj-lt"/>
              </a:rPr>
              <a:t>Metody sztucznej inteligencji oraz uczenia głębokiego</a:t>
            </a:r>
          </a:p>
        </p:txBody>
      </p:sp>
    </p:spTree>
    <p:extLst>
      <p:ext uri="{BB962C8B-B14F-4D97-AF65-F5344CB8AC3E}">
        <p14:creationId xmlns:p14="http://schemas.microsoft.com/office/powerpoint/2010/main" val="196583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504B9-6BAB-4711-A054-20105A28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BED7F6-91C9-4D28-81B0-DB7B515A6E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D1F408-E9C7-4A54-B488-B2EA0409B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Filtr Wienera z oknem 3x3</a:t>
            </a:r>
          </a:p>
        </p:txBody>
      </p:sp>
      <p:pic>
        <p:nvPicPr>
          <p:cNvPr id="5" name="Obraz 5" descr="Obraz zawierający osoba&#10;&#10;Opis wygenerowany automatycznie">
            <a:extLst>
              <a:ext uri="{FF2B5EF4-FFF2-40B4-BE49-F238E27FC236}">
                <a16:creationId xmlns:a16="http://schemas.microsoft.com/office/drawing/2014/main" id="{086211AF-A5A9-4EE5-85DD-A8C61F87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75" y="2660507"/>
            <a:ext cx="2765713" cy="2775238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18A08CBA-C1BD-446B-ADD2-0FC46C56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61" y="2660506"/>
            <a:ext cx="2776104" cy="27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08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504B9-6BAB-4711-A054-20105A28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BED7F6-91C9-4D28-81B0-DB7B515A6E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D1F408-E9C7-4A54-B488-B2EA0409B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Filtr Wienera z oknem 5x5</a:t>
            </a:r>
          </a:p>
        </p:txBody>
      </p:sp>
      <p:pic>
        <p:nvPicPr>
          <p:cNvPr id="5" name="Obraz 5" descr="Obraz zawierający mężczyzna, osoba&#10;&#10;Opis wygenerowany automatycznie">
            <a:extLst>
              <a:ext uri="{FF2B5EF4-FFF2-40B4-BE49-F238E27FC236}">
                <a16:creationId xmlns:a16="http://schemas.microsoft.com/office/drawing/2014/main" id="{84D6A647-2B8F-40CB-88BA-68CA169A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961" y="2660506"/>
            <a:ext cx="2775238" cy="2775238"/>
          </a:xfrm>
          <a:prstGeom prst="rect">
            <a:avLst/>
          </a:prstGeom>
        </p:spPr>
      </p:pic>
      <p:pic>
        <p:nvPicPr>
          <p:cNvPr id="6" name="Obraz 6" descr="Obraz zawierający osoba&#10;&#10;Opis wygenerowany automatycznie">
            <a:extLst>
              <a:ext uri="{FF2B5EF4-FFF2-40B4-BE49-F238E27FC236}">
                <a16:creationId xmlns:a16="http://schemas.microsoft.com/office/drawing/2014/main" id="{B43FD905-EDF8-45C7-9CD7-F8E6C13C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74" y="2660506"/>
            <a:ext cx="2775238" cy="27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1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504B9-6BAB-4711-A054-20105A28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BED7F6-91C9-4D28-81B0-DB7B515A6E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D1F408-E9C7-4A54-B488-B2EA0409B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Filtr Wienera z oknem 9x9</a:t>
            </a:r>
          </a:p>
        </p:txBody>
      </p:sp>
      <p:pic>
        <p:nvPicPr>
          <p:cNvPr id="5" name="Obraz 5" descr="Obraz zawierający osoba&#10;&#10;Opis wygenerowany automatycznie">
            <a:extLst>
              <a:ext uri="{FF2B5EF4-FFF2-40B4-BE49-F238E27FC236}">
                <a16:creationId xmlns:a16="http://schemas.microsoft.com/office/drawing/2014/main" id="{EA312844-AB3C-4282-8168-38935193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74" y="2660506"/>
            <a:ext cx="2775238" cy="2775238"/>
          </a:xfrm>
          <a:prstGeom prst="rect">
            <a:avLst/>
          </a:prstGeom>
        </p:spPr>
      </p:pic>
      <p:pic>
        <p:nvPicPr>
          <p:cNvPr id="6" name="Obraz 6" descr="Obraz zawierający włosy, rozmycie, rozmyty&#10;&#10;Opis wygenerowany automatycznie">
            <a:extLst>
              <a:ext uri="{FF2B5EF4-FFF2-40B4-BE49-F238E27FC236}">
                <a16:creationId xmlns:a16="http://schemas.microsoft.com/office/drawing/2014/main" id="{1E55B27C-5028-4ADD-8027-9AB833AD7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61" y="2660506"/>
            <a:ext cx="2786495" cy="27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504B9-6BAB-4711-A054-20105A28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BED7F6-91C9-4D28-81B0-DB7B515A6E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D1F408-E9C7-4A54-B488-B2EA0409B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Filtr Wienera z oknem 3x3</a:t>
            </a:r>
          </a:p>
        </p:txBody>
      </p:sp>
      <p:pic>
        <p:nvPicPr>
          <p:cNvPr id="5" name="Obraz 5" descr="Obraz zawierający stare&#10;&#10;Opis wygenerowany automatycznie">
            <a:extLst>
              <a:ext uri="{FF2B5EF4-FFF2-40B4-BE49-F238E27FC236}">
                <a16:creationId xmlns:a16="http://schemas.microsoft.com/office/drawing/2014/main" id="{6A207683-7D6E-4289-8AA4-8D5CF95C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19708"/>
            <a:ext cx="4604904" cy="3056833"/>
          </a:xfrm>
          <a:prstGeom prst="rect">
            <a:avLst/>
          </a:prstGeom>
        </p:spPr>
      </p:pic>
      <p:pic>
        <p:nvPicPr>
          <p:cNvPr id="6" name="Obraz 6" descr="Obraz zawierający stare&#10;&#10;Opis wygenerowany automatycznie">
            <a:extLst>
              <a:ext uri="{FF2B5EF4-FFF2-40B4-BE49-F238E27FC236}">
                <a16:creationId xmlns:a16="http://schemas.microsoft.com/office/drawing/2014/main" id="{1D7E22BF-6664-4C9F-83A4-2AAB57E2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519708"/>
            <a:ext cx="4604904" cy="30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37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504B9-6BAB-4711-A054-20105A28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BED7F6-91C9-4D28-81B0-DB7B515A6E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D1F408-E9C7-4A54-B488-B2EA0409B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Filtr Wienera z oknem 5x5</a:t>
            </a:r>
          </a:p>
        </p:txBody>
      </p:sp>
      <p:pic>
        <p:nvPicPr>
          <p:cNvPr id="5" name="Obraz 5" descr="Obraz zawierający stare&#10;&#10;Opis wygenerowany automatycznie">
            <a:extLst>
              <a:ext uri="{FF2B5EF4-FFF2-40B4-BE49-F238E27FC236}">
                <a16:creationId xmlns:a16="http://schemas.microsoft.com/office/drawing/2014/main" id="{6A207683-7D6E-4289-8AA4-8D5CF95C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19708"/>
            <a:ext cx="4604904" cy="3056833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F3707A0C-1A70-446F-BC81-76DD5FC8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519708"/>
            <a:ext cx="4604904" cy="30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53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504B9-6BAB-4711-A054-20105A28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BED7F6-91C9-4D28-81B0-DB7B515A6E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D1F408-E9C7-4A54-B488-B2EA0409B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Filtr Wienera z oknem 7x7</a:t>
            </a:r>
          </a:p>
        </p:txBody>
      </p:sp>
      <p:pic>
        <p:nvPicPr>
          <p:cNvPr id="5" name="Obraz 5" descr="Obraz zawierający stare&#10;&#10;Opis wygenerowany automatycznie">
            <a:extLst>
              <a:ext uri="{FF2B5EF4-FFF2-40B4-BE49-F238E27FC236}">
                <a16:creationId xmlns:a16="http://schemas.microsoft.com/office/drawing/2014/main" id="{6A207683-7D6E-4289-8AA4-8D5CF95C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19708"/>
            <a:ext cx="4604904" cy="3056833"/>
          </a:xfrm>
          <a:prstGeom prst="rect">
            <a:avLst/>
          </a:prstGeom>
        </p:spPr>
      </p:pic>
      <p:pic>
        <p:nvPicPr>
          <p:cNvPr id="6" name="Obraz 6" descr="Obraz zawierający część, czekolada, spożywany, zamknąć&#10;&#10;Opis wygenerowany automatycznie">
            <a:extLst>
              <a:ext uri="{FF2B5EF4-FFF2-40B4-BE49-F238E27FC236}">
                <a16:creationId xmlns:a16="http://schemas.microsoft.com/office/drawing/2014/main" id="{C8E5867B-194D-40BB-B03D-E0E590FAD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519708"/>
            <a:ext cx="4604904" cy="30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32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504B9-6BAB-4711-A054-20105A28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3BED7F6-91C9-4D28-81B0-DB7B515A6E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D1F408-E9C7-4A54-B488-B2EA0409B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ea typeface="+mn-lt"/>
                <a:cs typeface="+mn-lt"/>
              </a:rPr>
              <a:t>Filtr Wienera z oknem 3x3</a:t>
            </a:r>
          </a:p>
        </p:txBody>
      </p:sp>
      <p:pic>
        <p:nvPicPr>
          <p:cNvPr id="9" name="Obraz 9" descr="Obraz zawierający czarny, biały, znak, sąsiadująco&#10;&#10;Opis wygenerowany automatycznie">
            <a:extLst>
              <a:ext uri="{FF2B5EF4-FFF2-40B4-BE49-F238E27FC236}">
                <a16:creationId xmlns:a16="http://schemas.microsoft.com/office/drawing/2014/main" id="{4D55B43F-69D9-4B46-9669-C8A250DC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30048"/>
            <a:ext cx="3479222" cy="3443131"/>
          </a:xfrm>
          <a:prstGeom prst="rect">
            <a:avLst/>
          </a:prstGeom>
        </p:spPr>
      </p:pic>
      <p:pic>
        <p:nvPicPr>
          <p:cNvPr id="10" name="Obraz 10" descr="Obraz zawierający tekst, krzyżówka, czarny, sąsiadująco&#10;&#10;Opis wygenerowany automatycznie">
            <a:extLst>
              <a:ext uri="{FF2B5EF4-FFF2-40B4-BE49-F238E27FC236}">
                <a16:creationId xmlns:a16="http://schemas.microsoft.com/office/drawing/2014/main" id="{906BFFD3-A742-491C-A2D9-4EF3249B1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533651"/>
            <a:ext cx="3453245" cy="34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77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3D0AD61-C4EE-4A0B-8733-BAE046F63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06DBF62-3FE7-4B2B-8177-A38D7219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10691813" cy="946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AI/DEEP LEARNING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916C3E3-8382-46AB-88B8-8CAE8FF28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5">
            <a:extLst>
              <a:ext uri="{FF2B5EF4-FFF2-40B4-BE49-F238E27FC236}">
                <a16:creationId xmlns:a16="http://schemas.microsoft.com/office/drawing/2014/main" id="{0D72C17A-714F-4FB3-B429-08868CEB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786060"/>
            <a:ext cx="2490273" cy="2285191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28ACB226-D9C2-4334-93A3-07AB447F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663" y="2786060"/>
            <a:ext cx="2490273" cy="2285191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42E7AC-253E-44D1-8D25-2135A3E02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22302" y="2067248"/>
            <a:ext cx="4769598" cy="38119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dirty="0">
                <a:latin typeface="Univers Condensed"/>
              </a:rPr>
              <a:t>Model </a:t>
            </a:r>
            <a:r>
              <a:rPr lang="en-US" err="1">
                <a:latin typeface="Univers Condensed"/>
              </a:rPr>
              <a:t>którego</a:t>
            </a:r>
            <a:r>
              <a:rPr lang="en-US" dirty="0">
                <a:latin typeface="Univers Condensed"/>
              </a:rPr>
              <a:t> </a:t>
            </a:r>
            <a:r>
              <a:rPr lang="en-US" err="1">
                <a:latin typeface="Univers Condensed"/>
              </a:rPr>
              <a:t>użyliśmy</a:t>
            </a:r>
            <a:r>
              <a:rPr lang="en-US" dirty="0">
                <a:latin typeface="Univers Condensed"/>
              </a:rPr>
              <a:t> </a:t>
            </a:r>
            <a:r>
              <a:rPr lang="en-US" err="1">
                <a:latin typeface="Univers Condensed"/>
              </a:rPr>
              <a:t>był</a:t>
            </a:r>
            <a:r>
              <a:rPr lang="en-US" dirty="0">
                <a:latin typeface="Univers Condensed"/>
              </a:rPr>
              <a:t> </a:t>
            </a:r>
            <a:r>
              <a:rPr lang="en-US" err="1">
                <a:latin typeface="Univers Condensed"/>
              </a:rPr>
              <a:t>trenowany</a:t>
            </a:r>
            <a:r>
              <a:rPr lang="en-US" dirty="0">
                <a:latin typeface="Univers Condensed"/>
              </a:rPr>
              <a:t> </a:t>
            </a:r>
            <a:r>
              <a:rPr lang="en-US" err="1">
                <a:latin typeface="Univers Condensed"/>
              </a:rPr>
              <a:t>na</a:t>
            </a:r>
            <a:r>
              <a:rPr lang="en-US" dirty="0">
                <a:latin typeface="Univers Condensed"/>
              </a:rPr>
              <a:t> </a:t>
            </a:r>
            <a:r>
              <a:rPr lang="en-US" err="1">
                <a:latin typeface="Univers Condensed"/>
              </a:rPr>
              <a:t>obrazach</a:t>
            </a:r>
            <a:r>
              <a:rPr lang="en-US" dirty="0">
                <a:latin typeface="Univers Condensed"/>
              </a:rPr>
              <a:t> </a:t>
            </a:r>
            <a:r>
              <a:rPr lang="en-US" err="1">
                <a:latin typeface="Univers Condensed"/>
              </a:rPr>
              <a:t>przekonwertowanych</a:t>
            </a:r>
            <a:r>
              <a:rPr lang="en-US" dirty="0">
                <a:latin typeface="Univers Condensed"/>
              </a:rPr>
              <a:t> do </a:t>
            </a:r>
            <a:r>
              <a:rPr lang="en-US" err="1">
                <a:latin typeface="Univers Condensed"/>
              </a:rPr>
              <a:t>przestrzeni</a:t>
            </a:r>
            <a:r>
              <a:rPr lang="en-US" dirty="0">
                <a:latin typeface="Univers Condensed"/>
              </a:rPr>
              <a:t> </a:t>
            </a:r>
            <a:r>
              <a:rPr lang="en-US" b="1">
                <a:latin typeface="Univers Condensed"/>
              </a:rPr>
              <a:t>Lab</a:t>
            </a:r>
            <a:r>
              <a:rPr lang="en-US">
                <a:latin typeface="Univers Condensed"/>
              </a:rPr>
              <a:t>, w </a:t>
            </a:r>
            <a:r>
              <a:rPr lang="en-US" err="1">
                <a:latin typeface="Univers Condensed"/>
              </a:rPr>
              <a:t>której</a:t>
            </a:r>
            <a:r>
              <a:rPr lang="en-US" dirty="0">
                <a:latin typeface="Univers Condensed"/>
              </a:rPr>
              <a:t> </a:t>
            </a:r>
            <a:r>
              <a:rPr lang="en-US">
                <a:latin typeface="Univers Condensed"/>
              </a:rPr>
              <a:t>barwę każdego piksela </a:t>
            </a:r>
            <a:r>
              <a:rPr lang="en-US" err="1">
                <a:latin typeface="Univers Condensed"/>
              </a:rPr>
              <a:t>opisują</a:t>
            </a:r>
            <a:r>
              <a:rPr lang="en-US" dirty="0">
                <a:latin typeface="Univers Condensed"/>
              </a:rPr>
              <a:t> </a:t>
            </a:r>
            <a:r>
              <a:rPr lang="en-US">
                <a:latin typeface="Univers Condensed"/>
              </a:rPr>
              <a:t>w sposób matematyczny trzy </a:t>
            </a:r>
            <a:r>
              <a:rPr lang="en-US" err="1">
                <a:latin typeface="Univers Condensed"/>
              </a:rPr>
              <a:t>składowe</a:t>
            </a:r>
            <a:r>
              <a:rPr lang="en-US" dirty="0">
                <a:latin typeface="Univers Condensed"/>
              </a:rPr>
              <a:t>:</a:t>
            </a:r>
          </a:p>
          <a:p>
            <a:r>
              <a:rPr lang="en-US" b="1" dirty="0">
                <a:latin typeface="Univers Condensed"/>
              </a:rPr>
              <a:t>L</a:t>
            </a:r>
            <a:r>
              <a:rPr lang="en-US" dirty="0">
                <a:latin typeface="Univers Condensed"/>
              </a:rPr>
              <a:t> - </a:t>
            </a:r>
            <a:r>
              <a:rPr lang="en-US" err="1">
                <a:latin typeface="Univers Condensed"/>
              </a:rPr>
              <a:t>jasność</a:t>
            </a:r>
            <a:r>
              <a:rPr lang="en-US" dirty="0">
                <a:latin typeface="Univers Condensed"/>
              </a:rPr>
              <a:t> (</a:t>
            </a:r>
            <a:r>
              <a:rPr lang="en-US" err="1">
                <a:latin typeface="Univers Condensed"/>
              </a:rPr>
              <a:t>luminacja</a:t>
            </a:r>
            <a:r>
              <a:rPr lang="en-US" dirty="0">
                <a:latin typeface="Univers Condensed"/>
              </a:rPr>
              <a:t>)</a:t>
            </a:r>
          </a:p>
          <a:p>
            <a:r>
              <a:rPr lang="en-US" b="1" dirty="0">
                <a:latin typeface="Univers Condensed"/>
              </a:rPr>
              <a:t>a - </a:t>
            </a:r>
            <a:r>
              <a:rPr lang="en-US" err="1">
                <a:latin typeface="Univers Condensed"/>
              </a:rPr>
              <a:t>barwa</a:t>
            </a:r>
            <a:r>
              <a:rPr lang="en-US" dirty="0">
                <a:latin typeface="Univers Condensed"/>
              </a:rPr>
              <a:t> od </a:t>
            </a:r>
            <a:r>
              <a:rPr lang="en-US" err="1">
                <a:latin typeface="Univers Condensed"/>
              </a:rPr>
              <a:t>zielonej</a:t>
            </a:r>
            <a:r>
              <a:rPr lang="en-US" dirty="0">
                <a:latin typeface="Univers Condensed"/>
              </a:rPr>
              <a:t> do </a:t>
            </a:r>
            <a:r>
              <a:rPr lang="en-US" err="1">
                <a:latin typeface="Univers Condensed"/>
              </a:rPr>
              <a:t>magenty</a:t>
            </a:r>
            <a:endParaRPr lang="en-US">
              <a:latin typeface="Univers Condensed"/>
            </a:endParaRPr>
          </a:p>
          <a:p>
            <a:r>
              <a:rPr lang="en-US" b="1" dirty="0">
                <a:latin typeface="Univers Condensed"/>
              </a:rPr>
              <a:t>b – </a:t>
            </a:r>
            <a:r>
              <a:rPr lang="en-US" err="1">
                <a:latin typeface="Univers Condensed"/>
              </a:rPr>
              <a:t>barwa</a:t>
            </a:r>
            <a:r>
              <a:rPr lang="en-US" dirty="0">
                <a:latin typeface="Univers Condensed"/>
              </a:rPr>
              <a:t> od </a:t>
            </a:r>
            <a:r>
              <a:rPr lang="en-US" err="1">
                <a:latin typeface="Univers Condensed"/>
              </a:rPr>
              <a:t>niebieskiej</a:t>
            </a:r>
            <a:r>
              <a:rPr lang="en-US" dirty="0">
                <a:latin typeface="Univers Condensed"/>
              </a:rPr>
              <a:t> do </a:t>
            </a:r>
            <a:r>
              <a:rPr lang="en-US" err="1">
                <a:latin typeface="Univers Condensed"/>
              </a:rPr>
              <a:t>żółtej</a:t>
            </a:r>
            <a:r>
              <a:rPr lang="en-US" dirty="0">
                <a:latin typeface="Univers Condensed"/>
              </a:rPr>
              <a:t> </a:t>
            </a:r>
            <a:r>
              <a:rPr lang="en-US" b="1" dirty="0">
                <a:latin typeface="Univers Condensed"/>
              </a:rPr>
              <a:t> </a:t>
            </a:r>
            <a:endParaRPr lang="en-US">
              <a:latin typeface="Univers Condensed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6B2F53-52E2-4B53-BAF3-FCB37CD9E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D7C7845-7332-443A-9123-0D59E66509F7}"/>
              </a:ext>
            </a:extLst>
          </p:cNvPr>
          <p:cNvSpPr txBox="1"/>
          <p:nvPr/>
        </p:nvSpPr>
        <p:spPr>
          <a:xfrm>
            <a:off x="4637808" y="5070764"/>
            <a:ext cx="1063337" cy="377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L = 75%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B9B741E-C858-448B-90B7-6D34134A4A04}"/>
              </a:ext>
            </a:extLst>
          </p:cNvPr>
          <p:cNvSpPr txBox="1"/>
          <p:nvPr/>
        </p:nvSpPr>
        <p:spPr>
          <a:xfrm>
            <a:off x="1732684" y="5075093"/>
            <a:ext cx="1054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L = 25%</a:t>
            </a:r>
          </a:p>
        </p:txBody>
      </p:sp>
    </p:spTree>
    <p:extLst>
      <p:ext uri="{BB962C8B-B14F-4D97-AF65-F5344CB8AC3E}">
        <p14:creationId xmlns:p14="http://schemas.microsoft.com/office/powerpoint/2010/main" val="28420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257C23-1ECD-446D-81CF-4464E69D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Przestrzeń lab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DE0836B8-528B-4DD4-8E3D-89086DF01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158" y="1607827"/>
            <a:ext cx="8072004" cy="4443845"/>
          </a:xfrm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60885D81-19CC-4849-9511-01187AA4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473" y="245698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A296355B-C103-4CE5-ABE4-441A94BB868D}"/>
              </a:ext>
            </a:extLst>
          </p:cNvPr>
          <p:cNvSpPr txBox="1"/>
          <p:nvPr/>
        </p:nvSpPr>
        <p:spPr>
          <a:xfrm>
            <a:off x="819150" y="940378"/>
            <a:ext cx="105536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latin typeface="Univers Condensed"/>
              </a:rPr>
              <a:t>Cały proces przywracania kolorów można opisać w kilku prostych krokach:</a:t>
            </a:r>
          </a:p>
          <a:p>
            <a:pPr marL="800100" lvl="1" indent="-342900">
              <a:buAutoNum type="arabicPeriod"/>
            </a:pPr>
            <a:r>
              <a:rPr lang="pl-PL">
                <a:latin typeface="Univers Condensed"/>
              </a:rPr>
              <a:t>Konwertujemy wszystkie obrazy zestawu danych treningowych z przestrzeni </a:t>
            </a:r>
            <a:r>
              <a:rPr lang="pl-PL" b="1">
                <a:latin typeface="Univers Condensed"/>
              </a:rPr>
              <a:t>RGB </a:t>
            </a:r>
            <a:r>
              <a:rPr lang="pl-PL">
                <a:latin typeface="Univers Condensed"/>
              </a:rPr>
              <a:t>do przestrzeni </a:t>
            </a:r>
            <a:r>
              <a:rPr lang="pl-PL" b="1" dirty="0">
                <a:latin typeface="Univers Condensed"/>
              </a:rPr>
              <a:t>Lab</a:t>
            </a:r>
          </a:p>
          <a:p>
            <a:pPr marL="800100" lvl="1" indent="-342900">
              <a:buAutoNum type="arabicPeriod"/>
            </a:pPr>
            <a:r>
              <a:rPr lang="pl-PL">
                <a:latin typeface="Univers Condensed"/>
              </a:rPr>
              <a:t>Używamy kanału </a:t>
            </a:r>
            <a:r>
              <a:rPr lang="pl-PL" b="1">
                <a:latin typeface="Univers Condensed"/>
              </a:rPr>
              <a:t>L</a:t>
            </a:r>
            <a:r>
              <a:rPr lang="pl-PL">
                <a:latin typeface="Univers Condensed"/>
              </a:rPr>
              <a:t> jako wejścia dla sieci neuronowej i trenujemy sieć, aby przewidywała kanały </a:t>
            </a:r>
            <a:r>
              <a:rPr lang="pl-PL" b="1">
                <a:latin typeface="Univers Condensed"/>
              </a:rPr>
              <a:t>a </a:t>
            </a:r>
            <a:r>
              <a:rPr lang="pl-PL">
                <a:latin typeface="Univers Condensed"/>
              </a:rPr>
              <a:t>oraz </a:t>
            </a:r>
            <a:r>
              <a:rPr lang="pl-PL" b="1">
                <a:latin typeface="Univers Condensed"/>
              </a:rPr>
              <a:t>b</a:t>
            </a:r>
          </a:p>
          <a:p>
            <a:pPr marL="800100" lvl="1" indent="-342900">
              <a:buAutoNum type="arabicPeriod"/>
            </a:pPr>
            <a:r>
              <a:rPr lang="pl-PL">
                <a:latin typeface="Univers Condensed"/>
              </a:rPr>
              <a:t>Łączymy wejściowy kanał </a:t>
            </a:r>
            <a:r>
              <a:rPr lang="pl-PL" b="1">
                <a:latin typeface="Univers Condensed"/>
              </a:rPr>
              <a:t>L</a:t>
            </a:r>
            <a:r>
              <a:rPr lang="pl-PL">
                <a:latin typeface="Univers Condensed"/>
              </a:rPr>
              <a:t> z przewidywanymi kanałami </a:t>
            </a:r>
            <a:r>
              <a:rPr lang="pl-PL" b="1">
                <a:latin typeface="Univers Condensed"/>
              </a:rPr>
              <a:t>a </a:t>
            </a:r>
            <a:r>
              <a:rPr lang="pl-PL" dirty="0">
                <a:latin typeface="Univers Condensed"/>
              </a:rPr>
              <a:t>oraz </a:t>
            </a:r>
            <a:r>
              <a:rPr lang="pl-PL" b="1" dirty="0">
                <a:latin typeface="Univers Condensed"/>
              </a:rPr>
              <a:t>b</a:t>
            </a:r>
          </a:p>
          <a:p>
            <a:pPr marL="800100" lvl="1" indent="-342900">
              <a:buAutoNum type="arabicPeriod"/>
            </a:pPr>
            <a:r>
              <a:rPr lang="pl-PL">
                <a:latin typeface="Univers Condensed"/>
              </a:rPr>
              <a:t>Konwertujemy obraz z przestrzeni </a:t>
            </a:r>
            <a:r>
              <a:rPr lang="pl-PL" b="1">
                <a:latin typeface="Univers Condensed"/>
              </a:rPr>
              <a:t>Lab</a:t>
            </a:r>
            <a:r>
              <a:rPr lang="pl-PL">
                <a:latin typeface="Univers Condensed"/>
              </a:rPr>
              <a:t> spowrotem do przestrzeni </a:t>
            </a:r>
            <a:r>
              <a:rPr lang="pl-PL" b="1">
                <a:latin typeface="Univers Condensed"/>
              </a:rPr>
              <a:t>RGB</a:t>
            </a:r>
          </a:p>
          <a:p>
            <a:endParaRPr lang="pl-PL" b="1" dirty="0">
              <a:latin typeface="Univers Condensed"/>
            </a:endParaRPr>
          </a:p>
          <a:p>
            <a:r>
              <a:rPr lang="pl-PL">
                <a:latin typeface="Univers Condensed"/>
              </a:rPr>
              <a:t>Opis ten jest oczywiście bardzo uproszczony, ale pozwala w przystępny sposób zrozumieć proces trenowania użytej przez nas sieci neuronowej.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1FCBC5D-A193-46B7-B22E-4F5BF228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27" y="3241927"/>
            <a:ext cx="10404805" cy="283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9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zewnętrzne, zachód słońca, sylwetka, słońce&#10;&#10;Opis wygenerowany automatycznie">
            <a:extLst>
              <a:ext uri="{FF2B5EF4-FFF2-40B4-BE49-F238E27FC236}">
                <a16:creationId xmlns:a16="http://schemas.microsoft.com/office/drawing/2014/main" id="{5E9CB4FF-6278-4324-877A-6796CDA4B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5" b="71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46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5" name="Obraz 5" descr="Obraz zawierający osoba, mężczyzna, zewnętrzne&#10;&#10;Opis wygenerowany automatycznie">
            <a:extLst>
              <a:ext uri="{FF2B5EF4-FFF2-40B4-BE49-F238E27FC236}">
                <a16:creationId xmlns:a16="http://schemas.microsoft.com/office/drawing/2014/main" id="{0296C8ED-D680-4302-A82E-73253C68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71750"/>
            <a:ext cx="5150427" cy="3212522"/>
          </a:xfrm>
          <a:prstGeom prst="rect">
            <a:avLst/>
          </a:prstGeom>
        </p:spPr>
      </p:pic>
      <p:pic>
        <p:nvPicPr>
          <p:cNvPr id="6" name="Obraz 6" descr="Obraz zawierający osoba, mężczyzna&#10;&#10;Opis wygenerowany automatycznie">
            <a:extLst>
              <a:ext uri="{FF2B5EF4-FFF2-40B4-BE49-F238E27FC236}">
                <a16:creationId xmlns:a16="http://schemas.microsoft.com/office/drawing/2014/main" id="{2EF27828-DFA1-4DBB-B0AB-FB850C20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571750"/>
            <a:ext cx="5159086" cy="32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83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5" name="Obraz 5" descr="Obraz zawierający osoba&#10;&#10;Opis wygenerowany automatycznie">
            <a:extLst>
              <a:ext uri="{FF2B5EF4-FFF2-40B4-BE49-F238E27FC236}">
                <a16:creationId xmlns:a16="http://schemas.microsoft.com/office/drawing/2014/main" id="{F4585E43-AD17-4FD9-BF2A-1CC1B874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1272"/>
            <a:ext cx="3012687" cy="3387334"/>
          </a:xfrm>
          <a:prstGeom prst="rect">
            <a:avLst/>
          </a:prstGeom>
        </p:spPr>
      </p:pic>
      <p:pic>
        <p:nvPicPr>
          <p:cNvPr id="6" name="Obraz 6" descr="Obraz zawierający tekst, osoba, starsze&#10;&#10;Opis wygenerowany automatycznie">
            <a:extLst>
              <a:ext uri="{FF2B5EF4-FFF2-40B4-BE49-F238E27FC236}">
                <a16:creationId xmlns:a16="http://schemas.microsoft.com/office/drawing/2014/main" id="{95A09CF2-8A7F-47B6-A0E6-3AD2ABCE9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41" y="2511272"/>
            <a:ext cx="3003395" cy="33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09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7" name="Obraz 7" descr="Obraz zawierający tekst, zewnętrzne, niebo, osoba&#10;&#10;Opis wygenerowany automatycznie">
            <a:extLst>
              <a:ext uri="{FF2B5EF4-FFF2-40B4-BE49-F238E27FC236}">
                <a16:creationId xmlns:a16="http://schemas.microsoft.com/office/drawing/2014/main" id="{C59C5B67-A1A0-4BB2-9254-190CB1B5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35383"/>
            <a:ext cx="4414404" cy="3441122"/>
          </a:xfrm>
          <a:prstGeom prst="rect">
            <a:avLst/>
          </a:prstGeom>
        </p:spPr>
      </p:pic>
      <p:pic>
        <p:nvPicPr>
          <p:cNvPr id="8" name="Obraz 8" descr="Obraz zawierający tekst, niebo, zewnętrzne&#10;&#10;Opis wygenerowany automatycznie">
            <a:extLst>
              <a:ext uri="{FF2B5EF4-FFF2-40B4-BE49-F238E27FC236}">
                <a16:creationId xmlns:a16="http://schemas.microsoft.com/office/drawing/2014/main" id="{9EDB9802-13B3-4931-B307-3D5D8791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535383"/>
            <a:ext cx="4449040" cy="34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3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5" name="Obraz 5" descr="Obraz zawierający zewnętrzne, dym, czarny, transport&#10;&#10;Opis wygenerowany automatycznie">
            <a:extLst>
              <a:ext uri="{FF2B5EF4-FFF2-40B4-BE49-F238E27FC236}">
                <a16:creationId xmlns:a16="http://schemas.microsoft.com/office/drawing/2014/main" id="{925F6BC1-3889-41F1-9D49-DFA1CE12E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57202"/>
            <a:ext cx="4665518" cy="3414798"/>
          </a:xfrm>
          <a:prstGeom prst="rect">
            <a:avLst/>
          </a:prstGeom>
        </p:spPr>
      </p:pic>
      <p:pic>
        <p:nvPicPr>
          <p:cNvPr id="6" name="Obraz 8" descr="Obraz zawierający tekst, broń, rukola, rakieta&#10;&#10;Opis wygenerowany automatycznie">
            <a:extLst>
              <a:ext uri="{FF2B5EF4-FFF2-40B4-BE49-F238E27FC236}">
                <a16:creationId xmlns:a16="http://schemas.microsoft.com/office/drawing/2014/main" id="{C56A95A4-E692-4735-804B-706298DCB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3" y="2557203"/>
            <a:ext cx="4665518" cy="34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12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5" name="Obraz 5" descr="Obraz zawierający tekst, pies, osoby&#10;&#10;Opis wygenerowany automatycznie">
            <a:extLst>
              <a:ext uri="{FF2B5EF4-FFF2-40B4-BE49-F238E27FC236}">
                <a16:creationId xmlns:a16="http://schemas.microsoft.com/office/drawing/2014/main" id="{CAE0B57C-2C46-42C0-B695-0461A961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662043"/>
            <a:ext cx="4379768" cy="3231096"/>
          </a:xfrm>
          <a:prstGeom prst="rect">
            <a:avLst/>
          </a:prstGeom>
        </p:spPr>
      </p:pic>
      <p:pic>
        <p:nvPicPr>
          <p:cNvPr id="6" name="Obraz 6" descr="Obraz zawierający tekst, osoby&#10;&#10;Opis wygenerowany automatycznie">
            <a:extLst>
              <a:ext uri="{FF2B5EF4-FFF2-40B4-BE49-F238E27FC236}">
                <a16:creationId xmlns:a16="http://schemas.microsoft.com/office/drawing/2014/main" id="{BED26567-5A14-464C-BF9F-ED5C67A1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662043"/>
            <a:ext cx="4353790" cy="32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61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Filtr wienera o oknie 4x4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5" name="Obraz 5" descr="Obraz zawierający tekst, wewnątrz&#10;&#10;Opis wygenerowany automatycznie">
            <a:extLst>
              <a:ext uri="{FF2B5EF4-FFF2-40B4-BE49-F238E27FC236}">
                <a16:creationId xmlns:a16="http://schemas.microsoft.com/office/drawing/2014/main" id="{F5FE427D-ED00-4F95-9270-6EC44535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662042"/>
            <a:ext cx="4379768" cy="3231096"/>
          </a:xfrm>
          <a:prstGeom prst="rect">
            <a:avLst/>
          </a:prstGeom>
        </p:spPr>
      </p:pic>
      <p:pic>
        <p:nvPicPr>
          <p:cNvPr id="6" name="Obraz 6" descr="Obraz zawierający tekst, rozmyty, tkanina&#10;&#10;Opis wygenerowany automatycznie">
            <a:extLst>
              <a:ext uri="{FF2B5EF4-FFF2-40B4-BE49-F238E27FC236}">
                <a16:creationId xmlns:a16="http://schemas.microsoft.com/office/drawing/2014/main" id="{3B931BB9-7D38-44CE-AFB9-B47B2710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662043"/>
            <a:ext cx="4353790" cy="32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18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Filtr medianowy o oknie 17x17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A73B60D9-66AE-4E7F-B58D-DE7DB152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662043"/>
            <a:ext cx="4379768" cy="3231096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9E8F7302-7F50-4FFC-A65C-0A064747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662043"/>
            <a:ext cx="4353790" cy="32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38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Filtr medianowy o oknie 19x19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ED3BCA81-E969-4AB8-84C3-D5FB1CFA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662043"/>
            <a:ext cx="4379768" cy="3231096"/>
          </a:xfrm>
          <a:prstGeom prst="rect">
            <a:avLst/>
          </a:prstGeom>
        </p:spPr>
      </p:pic>
      <p:pic>
        <p:nvPicPr>
          <p:cNvPr id="6" name="Obraz 8">
            <a:extLst>
              <a:ext uri="{FF2B5EF4-FFF2-40B4-BE49-F238E27FC236}">
                <a16:creationId xmlns:a16="http://schemas.microsoft.com/office/drawing/2014/main" id="{272D9564-A46C-484F-A9B1-3D83DE0E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662043"/>
            <a:ext cx="4353790" cy="32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53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5" name="Obraz 5" descr="Obraz zawierający tekst, zewnętrzne, ogień, broń&#10;&#10;Opis wygenerowany automatycznie">
            <a:extLst>
              <a:ext uri="{FF2B5EF4-FFF2-40B4-BE49-F238E27FC236}">
                <a16:creationId xmlns:a16="http://schemas.microsoft.com/office/drawing/2014/main" id="{47D14427-925C-416E-BB7D-F203B9F2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60618"/>
            <a:ext cx="4639540" cy="3347355"/>
          </a:xfrm>
          <a:prstGeom prst="rect">
            <a:avLst/>
          </a:prstGeom>
        </p:spPr>
      </p:pic>
      <p:pic>
        <p:nvPicPr>
          <p:cNvPr id="6" name="Obraz 6" descr="Obraz zawierający zewnętrzne, ssak, kamień, koń&#10;&#10;Opis wygenerowany automatycznie">
            <a:extLst>
              <a:ext uri="{FF2B5EF4-FFF2-40B4-BE49-F238E27FC236}">
                <a16:creationId xmlns:a16="http://schemas.microsoft.com/office/drawing/2014/main" id="{B572C3F5-A230-4589-B23A-A35BD6A8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560618"/>
            <a:ext cx="4613563" cy="3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24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Filtr Wienera z oknem 9x9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7" name="Obraz 7" descr="Obraz zawierający zewnętrzne, stare&#10;&#10;Opis wygenerowany automatycznie">
            <a:extLst>
              <a:ext uri="{FF2B5EF4-FFF2-40B4-BE49-F238E27FC236}">
                <a16:creationId xmlns:a16="http://schemas.microsoft.com/office/drawing/2014/main" id="{C8E85F39-A354-49E6-867C-DEB4741C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60617"/>
            <a:ext cx="4639541" cy="3347355"/>
          </a:xfrm>
          <a:prstGeom prst="rect">
            <a:avLst/>
          </a:prstGeom>
        </p:spPr>
      </p:pic>
      <p:pic>
        <p:nvPicPr>
          <p:cNvPr id="8" name="Obraz 8" descr="Obraz zawierający zewnętrzne, ssak, koń&#10;&#10;Opis wygenerowany automatycznie">
            <a:extLst>
              <a:ext uri="{FF2B5EF4-FFF2-40B4-BE49-F238E27FC236}">
                <a16:creationId xmlns:a16="http://schemas.microsoft.com/office/drawing/2014/main" id="{80196013-622D-4AB9-B809-46721C53C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560618"/>
            <a:ext cx="4613563" cy="3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06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DD9594A-2F8D-4628-9A60-73A8815F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4"/>
            <a:ext cx="3635046" cy="826272"/>
          </a:xfrm>
        </p:spPr>
        <p:txBody>
          <a:bodyPr>
            <a:normAutofit/>
          </a:bodyPr>
          <a:lstStyle/>
          <a:p>
            <a:r>
              <a:rPr lang="pl-PL"/>
              <a:t>OKNO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652F4D69-C681-49CD-8D0B-0735F3E5B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1907" y="1897879"/>
                <a:ext cx="3587668" cy="35002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l-PL" b="1" i="1">
                    <a:latin typeface="+mj-lt"/>
                  </a:rPr>
                  <a:t>Okno</a:t>
                </a:r>
                <a:r>
                  <a:rPr lang="pl-PL">
                    <a:latin typeface="+mj-lt"/>
                  </a:rPr>
                  <a:t> – macierz kwadratowa o rozmiarach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l-PL" b="1" i="1">
                    <a:latin typeface="+mj-lt"/>
                  </a:rPr>
                  <a:t> </a:t>
                </a:r>
                <a:r>
                  <a:rPr lang="pl-PL">
                    <a:latin typeface="+mj-lt"/>
                  </a:rPr>
                  <a:t>(zalecane jest aby 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l-PL" b="1" i="1">
                    <a:latin typeface="+mj-lt"/>
                  </a:rPr>
                  <a:t> </a:t>
                </a:r>
                <a:r>
                  <a:rPr lang="pl-PL">
                    <a:latin typeface="+mj-lt"/>
                  </a:rPr>
                  <a:t>było liczbą nieparzystą), która zawiera </a:t>
                </a:r>
                <a:r>
                  <a:rPr lang="pl-PL" i="1">
                    <a:latin typeface="+mj-lt"/>
                  </a:rPr>
                  <a:t>wycinek </a:t>
                </a:r>
                <a:r>
                  <a:rPr lang="pl-PL">
                    <a:latin typeface="+mj-lt"/>
                  </a:rPr>
                  <a:t>oryginalnego obrazu o rozmiarach 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l-PL" b="1" i="1">
                    <a:latin typeface="+mj-lt"/>
                  </a:rPr>
                  <a:t>. </a:t>
                </a:r>
              </a:p>
              <a:p>
                <a:r>
                  <a:rPr lang="pl-PL">
                    <a:latin typeface="+mj-lt"/>
                  </a:rPr>
                  <a:t>Obraz o rozmiarach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4 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pl-PL">
                    <a:latin typeface="+mj-lt"/>
                  </a:rPr>
                  <a:t> zawiera 4 okna o rozmiarach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pl-PL">
                    <a:latin typeface="+mj-lt"/>
                  </a:rPr>
                  <a:t>.</a:t>
                </a:r>
              </a:p>
              <a:p>
                <a:endParaRPr lang="pl-PL" sz="1600">
                  <a:latin typeface="+mj-lt"/>
                </a:endParaRPr>
              </a:p>
              <a:p>
                <a:pPr marL="0" indent="0">
                  <a:buNone/>
                </a:pPr>
                <a:endParaRPr lang="pl-PL" b="1" i="1">
                  <a:latin typeface="+mj-lt"/>
                </a:endParaRPr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652F4D69-C681-49CD-8D0B-0735F3E5B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907" y="1897879"/>
                <a:ext cx="3587668" cy="3500265"/>
              </a:xfrm>
              <a:blipFill>
                <a:blip r:embed="rId2"/>
                <a:stretch>
                  <a:fillRect l="-1531" t="-522" r="-3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2A8A64EC-7CE5-41E3-A426-A756E8F0D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6109"/>
              </p:ext>
            </p:extLst>
          </p:nvPr>
        </p:nvGraphicFramePr>
        <p:xfrm>
          <a:off x="6000750" y="657233"/>
          <a:ext cx="5067300" cy="536256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66825">
                  <a:extLst>
                    <a:ext uri="{9D8B030D-6E8A-4147-A177-3AD203B41FA5}">
                      <a16:colId xmlns:a16="http://schemas.microsoft.com/office/drawing/2014/main" val="1714762218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554058629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874363947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842855294"/>
                    </a:ext>
                  </a:extLst>
                </a:gridCol>
              </a:tblGrid>
              <a:tr h="1340642"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1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1/2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1/2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2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073879"/>
                  </a:ext>
                </a:extLst>
              </a:tr>
              <a:tr h="1340642"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1/3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1/2/3/4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1/2/3/4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2/4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807317"/>
                  </a:ext>
                </a:extLst>
              </a:tr>
              <a:tr h="1340642"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1/3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1/2/3/4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1/2/3/4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2/4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800966"/>
                  </a:ext>
                </a:extLst>
              </a:tr>
              <a:tr h="1340642"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3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3/4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3/4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4</a:t>
                      </a:r>
                    </a:p>
                  </a:txBody>
                  <a:tcPr marL="167640" marR="167640" marT="83820" marB="838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42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478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Filtr Wienera z oknem 11x11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5" name="Obraz 5" descr="Obraz zawierający zewnętrzne, stare&#10;&#10;Opis wygenerowany automatycznie">
            <a:extLst>
              <a:ext uri="{FF2B5EF4-FFF2-40B4-BE49-F238E27FC236}">
                <a16:creationId xmlns:a16="http://schemas.microsoft.com/office/drawing/2014/main" id="{A6B3544F-05F3-40F9-9257-F1FDE08C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60618"/>
            <a:ext cx="4639540" cy="3347355"/>
          </a:xfrm>
          <a:prstGeom prst="rect">
            <a:avLst/>
          </a:prstGeom>
        </p:spPr>
      </p:pic>
      <p:pic>
        <p:nvPicPr>
          <p:cNvPr id="6" name="Obraz 8" descr="Obraz zawierający niebo, zewnętrzne&#10;&#10;Opis wygenerowany automatycznie">
            <a:extLst>
              <a:ext uri="{FF2B5EF4-FFF2-40B4-BE49-F238E27FC236}">
                <a16:creationId xmlns:a16="http://schemas.microsoft.com/office/drawing/2014/main" id="{2C89D41E-C79A-4E65-A64E-CDE71F1C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560618"/>
            <a:ext cx="4613563" cy="3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40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Filtr medianowy z oknem 9x9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7" name="Obraz 7" descr="Obraz zawierający zewnętrzne, stare&#10;&#10;Opis wygenerowany automatycznie">
            <a:extLst>
              <a:ext uri="{FF2B5EF4-FFF2-40B4-BE49-F238E27FC236}">
                <a16:creationId xmlns:a16="http://schemas.microsoft.com/office/drawing/2014/main" id="{FA5A5701-FEF7-4628-B071-D2151887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60618"/>
            <a:ext cx="4639540" cy="3347355"/>
          </a:xfrm>
          <a:prstGeom prst="rect">
            <a:avLst/>
          </a:prstGeom>
        </p:spPr>
      </p:pic>
      <p:pic>
        <p:nvPicPr>
          <p:cNvPr id="8" name="Obraz 8" descr="Obraz zawierający zewnętrzne, ssak, kamień&#10;&#10;Opis wygenerowany automatycznie">
            <a:extLst>
              <a:ext uri="{FF2B5EF4-FFF2-40B4-BE49-F238E27FC236}">
                <a16:creationId xmlns:a16="http://schemas.microsoft.com/office/drawing/2014/main" id="{82875426-F721-4A09-AF20-7210016E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560618"/>
            <a:ext cx="4613563" cy="3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05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97D64-33C3-47F7-B3B4-5EFCC36F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3E2993-8001-418D-8157-ACF499592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Filtr medianowy z oknem 13x13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2266C39-7861-4B40-8B19-B2978EFA59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Obraz pokolorowany przez AI</a:t>
            </a:r>
          </a:p>
        </p:txBody>
      </p:sp>
      <p:pic>
        <p:nvPicPr>
          <p:cNvPr id="5" name="Obraz 5" descr="Obraz zawierający zewnętrzne, stare&#10;&#10;Opis wygenerowany automatycznie">
            <a:extLst>
              <a:ext uri="{FF2B5EF4-FFF2-40B4-BE49-F238E27FC236}">
                <a16:creationId xmlns:a16="http://schemas.microsoft.com/office/drawing/2014/main" id="{E3EDC8DA-52EF-4A93-AFA4-DC077E57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5" y="2560620"/>
            <a:ext cx="4639540" cy="3347355"/>
          </a:xfrm>
          <a:prstGeom prst="rect">
            <a:avLst/>
          </a:prstGeom>
        </p:spPr>
      </p:pic>
      <p:pic>
        <p:nvPicPr>
          <p:cNvPr id="6" name="Obraz 8" descr="Obraz zawierający zewnętrzne&#10;&#10;Opis wygenerowany automatycznie">
            <a:extLst>
              <a:ext uri="{FF2B5EF4-FFF2-40B4-BE49-F238E27FC236}">
                <a16:creationId xmlns:a16="http://schemas.microsoft.com/office/drawing/2014/main" id="{7911DFAC-29AD-4A6B-83C4-2B2698C7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32" y="2560618"/>
            <a:ext cx="4613563" cy="3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10274A-5FC2-41E1-A624-5FA75BD3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PODSUMOWANIE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2AEB361D-D1F3-4F3F-BB98-26DC957C9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Przywracanie naturalnej kolorystyki dziś może wydawać się już nie tak ciekawe – zwłaszcza</a:t>
            </a:r>
            <a:br>
              <a:rPr lang="pl-PL"/>
            </a:br>
            <a:r>
              <a:rPr lang="pl-PL"/>
              <a:t>w momencie, w którym </a:t>
            </a:r>
            <a:r>
              <a:rPr lang="pl-PL" i="1"/>
              <a:t>klasyczne </a:t>
            </a:r>
            <a:r>
              <a:rPr lang="pl-PL"/>
              <a:t>filtry odchodzą do przysłowiowego </a:t>
            </a:r>
            <a:r>
              <a:rPr lang="pl-PL" i="1"/>
              <a:t>lamusa</a:t>
            </a:r>
            <a:r>
              <a:rPr lang="pl-PL"/>
              <a:t>, zaś w ich miejscu pojawiają się nowatorskie metody używające takich technik jak </a:t>
            </a:r>
            <a:r>
              <a:rPr lang="pl-PL" i="1"/>
              <a:t>deep learning</a:t>
            </a:r>
            <a:r>
              <a:rPr lang="pl-PL"/>
              <a:t> czy metody sztucznej inteligencji. </a:t>
            </a:r>
          </a:p>
          <a:p>
            <a:r>
              <a:rPr lang="pl-PL"/>
              <a:t>Musimy jednak pamiętać, że pewne filtry pomagające w wygładzaniu czy wyostrzaniu pewnych obiektów bazują na przedstawionych przez nas metodach. I tak możemy spotkać wymienione metody między innymi w:</a:t>
            </a:r>
          </a:p>
        </p:txBody>
      </p:sp>
    </p:spTree>
    <p:extLst>
      <p:ext uri="{BB962C8B-B14F-4D97-AF65-F5344CB8AC3E}">
        <p14:creationId xmlns:p14="http://schemas.microsoft.com/office/powerpoint/2010/main" val="3715074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7EF5F92-4A2C-479F-9411-208A2DB7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400"/>
              <a:t>Asystent jazdy bądź pasa ruchu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743DB3-2B8C-41C1-BCFB-0E47E9F44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r>
              <a:rPr lang="pl-PL"/>
              <a:t>Duży kontrast kolorów pozwala na zauważenie pojazdów bądź krawędzi</a:t>
            </a:r>
          </a:p>
          <a:p>
            <a:endParaRPr lang="pl-PL"/>
          </a:p>
        </p:txBody>
      </p:sp>
      <p:pic>
        <p:nvPicPr>
          <p:cNvPr id="1028" name="Picture 4" descr="Hurdle detection">
            <a:extLst>
              <a:ext uri="{FF2B5EF4-FFF2-40B4-BE49-F238E27FC236}">
                <a16:creationId xmlns:a16="http://schemas.microsoft.com/office/drawing/2014/main" id="{85F63F5F-0346-4350-96D1-B7B88EC4E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2832" y="1570772"/>
            <a:ext cx="4791182" cy="291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530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0B18EA-1940-48AB-9CB5-75774B46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3535324" cy="1975552"/>
          </a:xfrm>
        </p:spPr>
        <p:txBody>
          <a:bodyPr>
            <a:normAutofit/>
          </a:bodyPr>
          <a:lstStyle/>
          <a:p>
            <a:r>
              <a:rPr lang="pl-PL"/>
              <a:t>RETUSZ zdjęć</a:t>
            </a:r>
          </a:p>
        </p:txBody>
      </p:sp>
      <p:cxnSp>
        <p:nvCxnSpPr>
          <p:cNvPr id="2053" name="Straight Connector 136">
            <a:extLst>
              <a:ext uri="{FF2B5EF4-FFF2-40B4-BE49-F238E27FC236}">
                <a16:creationId xmlns:a16="http://schemas.microsoft.com/office/drawing/2014/main" id="{B43766AD-6614-4710-B2A4-7BB682EE3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9610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FF5B2E-1C84-4282-99B2-D7BA375E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2334656"/>
            <a:ext cx="4175535" cy="3276312"/>
          </a:xfrm>
        </p:spPr>
        <p:txBody>
          <a:bodyPr>
            <a:normAutofit/>
          </a:bodyPr>
          <a:lstStyle/>
          <a:p>
            <a:r>
              <a:rPr lang="pl-PL"/>
              <a:t>Kto z nas nie chciałby zakryć pewnych niedoskonałości? </a:t>
            </a:r>
          </a:p>
          <a:p>
            <a:endParaRPr lang="pl-PL"/>
          </a:p>
          <a:p>
            <a:pPr marL="0" indent="0">
              <a:buNone/>
            </a:pPr>
            <a:endParaRPr lang="pl-PL"/>
          </a:p>
        </p:txBody>
      </p:sp>
      <p:pic>
        <p:nvPicPr>
          <p:cNvPr id="5" name="Obraz 4" descr="Nie martw się wygodnie">
            <a:extLst>
              <a:ext uri="{FF2B5EF4-FFF2-40B4-BE49-F238E27FC236}">
                <a16:creationId xmlns:a16="http://schemas.microsoft.com/office/drawing/2014/main" id="{3BF0C728-6753-4678-9D07-AAC0F8045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30" y="3416877"/>
            <a:ext cx="671245" cy="671245"/>
          </a:xfrm>
          <a:prstGeom prst="rect">
            <a:avLst/>
          </a:prstGeom>
        </p:spPr>
      </p:pic>
      <p:pic>
        <p:nvPicPr>
          <p:cNvPr id="2050" name="Picture 2" descr="Retusz zdjęć w internecie. Aplikacja do retuszu twarzy online. Cybernecik -  blog komputerowy, porady komputerowe, rozrywka i newsy IT.">
            <a:extLst>
              <a:ext uri="{FF2B5EF4-FFF2-40B4-BE49-F238E27FC236}">
                <a16:creationId xmlns:a16="http://schemas.microsoft.com/office/drawing/2014/main" id="{89881FD0-03FC-431D-AA6A-96931B56D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5992" y="2214693"/>
            <a:ext cx="5743478" cy="211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047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BAF06E6-128F-4874-B0C6-CFCC818F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r>
              <a:rPr lang="pl-PL" sz="3400"/>
              <a:t>Rozpoznawanie obrazów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3F20CFC-2F48-4FAA-AE77-0443AF8C8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r>
              <a:rPr lang="pl-PL"/>
              <a:t>Bardzo świeży temat w świecie IT.</a:t>
            </a:r>
          </a:p>
          <a:p>
            <a:r>
              <a:rPr lang="pl-PL"/>
              <a:t>Podobieństwo do Monte Carlo – można dużo zyskać </a:t>
            </a:r>
            <a:r>
              <a:rPr lang="pl-PL">
                <a:sym typeface="Wingdings" panose="05000000000000000000" pitchFamily="2" charset="2"/>
              </a:rPr>
              <a:t></a:t>
            </a:r>
          </a:p>
          <a:p>
            <a:endParaRPr lang="pl-PL"/>
          </a:p>
        </p:txBody>
      </p:sp>
      <p:pic>
        <p:nvPicPr>
          <p:cNvPr id="3074" name="Picture 2" descr="Image Recognition Market Report 2021, Industry Trends, Share, Size, Demand  and Future Scope – The Manomet Current">
            <a:extLst>
              <a:ext uri="{FF2B5EF4-FFF2-40B4-BE49-F238E27FC236}">
                <a16:creationId xmlns:a16="http://schemas.microsoft.com/office/drawing/2014/main" id="{1385B84E-931A-4F6D-9AC9-97675414A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1596628"/>
            <a:ext cx="6515100" cy="36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794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8CD2AC-053E-435C-85E6-FFAC3D93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Bibliografia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9D6222-9AB0-40F3-BE70-A935BAA53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l-PL" sz="1600" dirty="0"/>
              <a:t>Włodzimierz Figiel, Ewa Kawalec Latała </a:t>
            </a:r>
            <a:r>
              <a:rPr lang="pl-PL" sz="1600" i="1" dirty="0"/>
              <a:t>Zastosowanie analizy i przetwarzania obrazów</a:t>
            </a:r>
            <a:br>
              <a:rPr lang="pl-PL" sz="1600" i="1" dirty="0"/>
            </a:br>
            <a:r>
              <a:rPr lang="pl-PL" sz="1600" i="1" dirty="0"/>
              <a:t>do interpretacji syntetycznych sekcji pseudo – impedancji akustycznej</a:t>
            </a:r>
          </a:p>
          <a:p>
            <a:r>
              <a:rPr lang="pl-PL" sz="1600" dirty="0">
                <a:hlinkClick r:id="rId2"/>
              </a:rPr>
              <a:t>https://en.wikipedia.org/wiki/Wiener_filter</a:t>
            </a:r>
            <a:endParaRPr lang="pl-PL" sz="1600" dirty="0"/>
          </a:p>
          <a:p>
            <a:r>
              <a:rPr lang="pl-PL" sz="1600" dirty="0">
                <a:hlinkClick r:id="rId3"/>
              </a:rPr>
              <a:t>https://en.wikipedia.org/wiki/Median_filter</a:t>
            </a:r>
            <a:endParaRPr lang="pl-PL" sz="1600" dirty="0"/>
          </a:p>
          <a:p>
            <a:r>
              <a:rPr lang="pl-PL" sz="1600" dirty="0">
                <a:hlinkClick r:id="rId4"/>
              </a:rPr>
              <a:t>https://docs.scipy.org/doc/scipy/reference/generated/scipy.signal.wiener.html</a:t>
            </a:r>
            <a:endParaRPr lang="pl-PL" sz="1600" dirty="0"/>
          </a:p>
          <a:p>
            <a:r>
              <a:rPr lang="pl-PL" sz="1600" dirty="0">
                <a:hlinkClick r:id="rId5"/>
              </a:rPr>
              <a:t>https://www.tutorialspoint.com/dip/applications_and_usage.htm</a:t>
            </a:r>
            <a:endParaRPr lang="pl-PL" sz="1600" dirty="0"/>
          </a:p>
          <a:p>
            <a:r>
              <a:rPr lang="pl-PL" sz="1600" dirty="0">
                <a:ea typeface="+mn-lt"/>
                <a:cs typeface="+mn-lt"/>
                <a:hlinkClick r:id="rId6"/>
              </a:rPr>
              <a:t>https://github.com/PySimpleGUI/PySimpleGUI-Photo-Colorizer</a:t>
            </a:r>
            <a:endParaRPr lang="pl-PL" sz="1600"/>
          </a:p>
          <a:p>
            <a:r>
              <a:rPr lang="pl-PL" sz="1600" dirty="0">
                <a:ea typeface="+mn-lt"/>
                <a:cs typeface="+mn-lt"/>
                <a:hlinkClick r:id="rId7"/>
              </a:rPr>
              <a:t>https://github.com/richzhang/colorization</a:t>
            </a:r>
            <a:endParaRPr lang="pl-PL" sz="1600" dirty="0"/>
          </a:p>
          <a:p>
            <a:r>
              <a:rPr lang="pl-PL" sz="1600" dirty="0">
                <a:ea typeface="+mn-lt"/>
                <a:cs typeface="+mn-lt"/>
                <a:hlinkClick r:id="rId8"/>
              </a:rPr>
              <a:t>https://en.wikipedia.org/wiki/CIELAB_color_space</a:t>
            </a:r>
            <a:endParaRPr lang="pl-PL" sz="1600" dirty="0"/>
          </a:p>
          <a:p>
            <a:r>
              <a:rPr lang="pl-PL" sz="1600" dirty="0">
                <a:ea typeface="+mn-lt"/>
                <a:cs typeface="+mn-lt"/>
                <a:hlinkClick r:id="rId9"/>
              </a:rPr>
              <a:t>https://www.pyimagesearch.com/2019/02/25/black-and-white-image-colorization-with-opencv-and-deep-learning/</a:t>
            </a:r>
            <a:endParaRPr lang="pl-PL" sz="1600" dirty="0"/>
          </a:p>
          <a:p>
            <a:endParaRPr lang="pl-PL" sz="1600" dirty="0"/>
          </a:p>
        </p:txBody>
      </p:sp>
      <p:pic>
        <p:nvPicPr>
          <p:cNvPr id="9" name="Graphic 8" descr="Książki">
            <a:extLst>
              <a:ext uri="{FF2B5EF4-FFF2-40B4-BE49-F238E27FC236}">
                <a16:creationId xmlns:a16="http://schemas.microsoft.com/office/drawing/2014/main" id="{AA12F7EF-881A-4CEB-AC23-D5C360FFF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6090" y="2091653"/>
            <a:ext cx="3507763" cy="350776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5F8BC131-B168-4ACB-A96E-84205C673263}"/>
              </a:ext>
            </a:extLst>
          </p:cNvPr>
          <p:cNvSpPr txBox="1"/>
          <p:nvPr/>
        </p:nvSpPr>
        <p:spPr>
          <a:xfrm rot="20227776">
            <a:off x="9544421" y="3820754"/>
            <a:ext cx="125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Regulamin</a:t>
            </a:r>
          </a:p>
        </p:txBody>
      </p:sp>
    </p:spTree>
    <p:extLst>
      <p:ext uri="{BB962C8B-B14F-4D97-AF65-F5344CB8AC3E}">
        <p14:creationId xmlns:p14="http://schemas.microsoft.com/office/powerpoint/2010/main" val="3408424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upa na czystym tle">
            <a:extLst>
              <a:ext uri="{FF2B5EF4-FFF2-40B4-BE49-F238E27FC236}">
                <a16:creationId xmlns:a16="http://schemas.microsoft.com/office/drawing/2014/main" id="{E7546457-2F2D-4CCF-9C61-667F93BF2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E393D9E-514B-41B0-A214-3E292DFC7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871759"/>
            <a:ext cx="5067300" cy="3497042"/>
          </a:xfrm>
        </p:spPr>
        <p:txBody>
          <a:bodyPr anchor="t"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DZIĘKUJEMY ZA UWAGĘ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E1A77637-72E7-4B73-A783-A4B400B28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5157694"/>
            <a:ext cx="5019676" cy="976406"/>
          </a:xfrm>
        </p:spPr>
        <p:txBody>
          <a:bodyPr anchor="t"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Wszelkie pytania i uwagi mile widziane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66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8F8664-8F59-4546-BA19-65D3CFF3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Filtr medianowy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0EDF97B-B548-4EDE-A355-84E74A17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>
                <a:latin typeface="+mj-lt"/>
              </a:rPr>
              <a:t>Obraz, który chcemy odfiltrować jest przeglądany </a:t>
            </a:r>
            <a:r>
              <a:rPr lang="pl-PL" i="1">
                <a:latin typeface="+mj-lt"/>
              </a:rPr>
              <a:t>piksel po pikselu</a:t>
            </a:r>
            <a:r>
              <a:rPr lang="pl-PL">
                <a:latin typeface="+mj-lt"/>
              </a:rPr>
              <a:t> w ten sposób, że wartość piksela </a:t>
            </a:r>
            <a:r>
              <a:rPr lang="pl-PL" b="1" i="1">
                <a:latin typeface="+mj-lt"/>
              </a:rPr>
              <a:t>(i, j)</a:t>
            </a:r>
            <a:r>
              <a:rPr lang="pl-PL" b="1">
                <a:latin typeface="+mj-lt"/>
              </a:rPr>
              <a:t> </a:t>
            </a:r>
            <a:r>
              <a:rPr lang="pl-PL">
                <a:latin typeface="+mj-lt"/>
              </a:rPr>
              <a:t>na obrazie odfiltrowanym jest równa medianie wartości pikseli z okna, którego środkowym elementem jest piksel </a:t>
            </a:r>
            <a:r>
              <a:rPr lang="pl-PL" b="1" i="1">
                <a:latin typeface="+mj-lt"/>
              </a:rPr>
              <a:t>(i, j)</a:t>
            </a:r>
            <a:r>
              <a:rPr lang="pl-PL">
                <a:latin typeface="+mj-lt"/>
              </a:rPr>
              <a:t>.</a:t>
            </a:r>
          </a:p>
          <a:p>
            <a:endParaRPr lang="pl-PL">
              <a:latin typeface="+mj-lt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0A7E865-B580-4495-AD80-FCBAFFA9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91" y="3529020"/>
            <a:ext cx="2406884" cy="2406884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4B22F9C-8459-41D8-9E0D-41B975BA2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91" y="3939913"/>
            <a:ext cx="2682472" cy="15850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2F4541F4-406A-4292-A649-2196B086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881" y="3522329"/>
            <a:ext cx="2406885" cy="24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94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6C91C4-B5B2-4E65-80A7-A4B6BAC4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Pseudokod oraz złożoność obliczeniowa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08E499B9-99D2-49E6-9130-56593CD8AE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397363" y="1380299"/>
                <a:ext cx="5304417" cy="384441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pl-PL">
                  <a:latin typeface="+mj-lt"/>
                </a:endParaRPr>
              </a:p>
              <a:p>
                <a:r>
                  <a:rPr lang="pl-PL">
                    <a:latin typeface="+mj-lt"/>
                  </a:rPr>
                  <a:t>Złożoność obliczeniowa algorytmu zależy zarówno od rozmiaru obrazu jak i od rozmiaru wybranego przez nas okna. Jeżeli przyjmujemy okno o rozmiarze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>
                    <a:latin typeface="+mj-lt"/>
                  </a:rPr>
                  <a:t>to wówczas dla każdego spośród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l-PL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l-PL" sz="2200" b="0">
                    <a:latin typeface="+mj-lt"/>
                  </a:rPr>
                  <a:t> </a:t>
                </a:r>
                <a:r>
                  <a:rPr lang="pl-PL" b="0">
                    <a:latin typeface="+mj-lt"/>
                  </a:rPr>
                  <a:t>pikseli wykonujemy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l-PL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  <m:r>
                      <a:rPr lang="pl-PL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b="0">
                    <a:latin typeface="+mj-lt"/>
                  </a:rPr>
                  <a:t>operacji, stąd całkowita złożoność algorytmu filtru medianowego wynosi: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l-PL" b="0" i="1" smtClean="0"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l-PL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  <m:r>
                      <a:rPr lang="pl-P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b="0">
                    <a:latin typeface="+mj-lt"/>
                  </a:rPr>
                  <a:t>.</a:t>
                </a:r>
              </a:p>
              <a:p>
                <a:endParaRPr lang="pl-PL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08E499B9-99D2-49E6-9130-56593CD8A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397363" y="1380299"/>
                <a:ext cx="5304417" cy="3844413"/>
              </a:xfrm>
              <a:blipFill>
                <a:blip r:embed="rId2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ymbol zastępczy zawartości 3">
                <a:extLst>
                  <a:ext uri="{FF2B5EF4-FFF2-40B4-BE49-F238E27FC236}">
                    <a16:creationId xmlns:a16="http://schemas.microsoft.com/office/drawing/2014/main" id="{6E38E300-53C1-44A6-AE1F-B1F162EB967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76300" y="1915324"/>
                <a:ext cx="5219700" cy="384441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pl-PL"/>
                  <a:t> - piksel o współrzędnych </a:t>
                </a:r>
                <a14:m>
                  <m:oMath xmlns:m="http://schemas.openxmlformats.org/officeDocument/2006/math">
                    <m:r>
                      <a:rPr lang="pl-P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/>
                  <a:t> w oryginalnym obrazie</a:t>
                </a:r>
              </a:p>
              <a:p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pl-PL"/>
                  <a:t> - piksel o współrzędnych </a:t>
                </a:r>
                <a14:m>
                  <m:oMath xmlns:m="http://schemas.openxmlformats.org/officeDocument/2006/math">
                    <m:r>
                      <a:rPr lang="pl-PL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/>
                  <a:t> w wyjściowym obrazie</a:t>
                </a:r>
              </a:p>
              <a:p>
                <a:endParaRPr lang="pl-PL"/>
              </a:p>
            </p:txBody>
          </p:sp>
        </mc:Choice>
        <mc:Fallback xmlns="">
          <p:sp>
            <p:nvSpPr>
              <p:cNvPr id="4" name="Symbol zastępczy zawartości 3">
                <a:extLst>
                  <a:ext uri="{FF2B5EF4-FFF2-40B4-BE49-F238E27FC236}">
                    <a16:creationId xmlns:a16="http://schemas.microsoft.com/office/drawing/2014/main" id="{6E38E300-53C1-44A6-AE1F-B1F162EB9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76300" y="1915324"/>
                <a:ext cx="5219700" cy="3844414"/>
              </a:xfrm>
              <a:blipFill>
                <a:blip r:embed="rId3"/>
                <a:stretch>
                  <a:fillRect l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Obraz 5">
            <a:extLst>
              <a:ext uri="{FF2B5EF4-FFF2-40B4-BE49-F238E27FC236}">
                <a16:creationId xmlns:a16="http://schemas.microsoft.com/office/drawing/2014/main" id="{7500C467-5C9F-41AC-ABCE-F3258732E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557604"/>
            <a:ext cx="444879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9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A9AEE6FD-1899-4A5A-A745-D73F9F49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400"/>
              <a:t>Implementacja w języku PYTHON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CC42775-BF53-452B-8BAA-18D20ADD4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r>
              <a:rPr lang="pl-PL"/>
              <a:t>Do funkcji podajemy obraz oryginalny oraz rozmiar okna (w naszym przypadku zakładamy okno kwadratowe, więc wystarczającym jest podanie jedynie jednej wielkości).</a:t>
            </a:r>
            <a:endParaRPr lang="en-US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FAF4C60D-F212-402C-A34F-8FA74F7D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879967"/>
            <a:ext cx="6515100" cy="50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7CAF0D-06B5-434A-8C4B-7AE238E3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DD44124-BFA0-402E-8041-09CF123416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/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2B4C804-E928-4D38-89CC-D823B44908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/>
              <a:t>Filtr medianowy z oknem 5x5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59FD540-3D24-4413-9466-86A0BC82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07" y="2552169"/>
            <a:ext cx="3003581" cy="300358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289863B-C188-496C-B9D5-97B62E65F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0" t="3845" r="4027" b="10119"/>
          <a:stretch/>
        </p:blipFill>
        <p:spPr>
          <a:xfrm>
            <a:off x="6330535" y="2553566"/>
            <a:ext cx="3003285" cy="300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1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D7B81-05EE-40DD-9B4F-7D4DC6FA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GARŚĆ PRZYKŁADÓW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D46EF30-F827-4402-82EC-46AC330EC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/>
              <a:t>Obraz oryginalny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8E9CE73-E64B-44DA-9401-72DFD46D7B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/>
              <a:t>Filtr medianowy z oknem 15x15</a:t>
            </a:r>
          </a:p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94B0166-7AB8-4023-A54E-9E89EBA8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76" y="2552486"/>
            <a:ext cx="3005112" cy="300511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94EE1FCC-F869-482C-BC06-889A982E0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2" t="3023" r="2380" b="10085"/>
          <a:stretch/>
        </p:blipFill>
        <p:spPr>
          <a:xfrm>
            <a:off x="6331429" y="2552486"/>
            <a:ext cx="2999571" cy="30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6137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Microsoft Office PowerPoint</Application>
  <PresentationFormat>Panoramiczny</PresentationFormat>
  <Paragraphs>172</Paragraphs>
  <Slides>48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48</vt:i4>
      </vt:variant>
    </vt:vector>
  </HeadingPairs>
  <TitlesOfParts>
    <vt:vector size="53" baseType="lpstr">
      <vt:lpstr>Arial</vt:lpstr>
      <vt:lpstr>Calisto MT</vt:lpstr>
      <vt:lpstr>Cambria Math</vt:lpstr>
      <vt:lpstr>Univers Condensed</vt:lpstr>
      <vt:lpstr>ChronicleVTI</vt:lpstr>
      <vt:lpstr>Odtwarzanie naturalnej kolorystyki na zdjęciach</vt:lpstr>
      <vt:lpstr>Wstęp</vt:lpstr>
      <vt:lpstr>Prezentacja programu PowerPoint</vt:lpstr>
      <vt:lpstr>OKNO</vt:lpstr>
      <vt:lpstr>Filtr medianowy</vt:lpstr>
      <vt:lpstr>Pseudokod oraz złożoność obliczeniowa</vt:lpstr>
      <vt:lpstr>Implementacja w języku PYTHON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FILTR WIENERA</vt:lpstr>
      <vt:lpstr>FILTR WIENERA</vt:lpstr>
      <vt:lpstr>Pseudokod oraz złożoność obliczeniowa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AI/DEEP LEARNING</vt:lpstr>
      <vt:lpstr>Przestrzeń lab</vt:lpstr>
      <vt:lpstr>Prezentacja programu PowerPoint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Garść PRZYKŁADÓW</vt:lpstr>
      <vt:lpstr>PODSUMOWANIE</vt:lpstr>
      <vt:lpstr>Asystent jazdy bądź pasa ruchu</vt:lpstr>
      <vt:lpstr>RETUSZ zdjęć</vt:lpstr>
      <vt:lpstr>Rozpoznawanie obrazów</vt:lpstr>
      <vt:lpstr>Bibliografia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Jan Rajczyk</dc:creator>
  <cp:lastModifiedBy>Jan Rajczyk</cp:lastModifiedBy>
  <cp:revision>2</cp:revision>
  <dcterms:created xsi:type="dcterms:W3CDTF">2021-06-01T11:57:17Z</dcterms:created>
  <dcterms:modified xsi:type="dcterms:W3CDTF">2021-06-20T14:49:22Z</dcterms:modified>
</cp:coreProperties>
</file>